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3"/>
  </p:notesMasterIdLst>
  <p:handoutMasterIdLst>
    <p:handoutMasterId r:id="rId24"/>
  </p:handoutMasterIdLst>
  <p:sldIdLst>
    <p:sldId id="292" r:id="rId5"/>
    <p:sldId id="291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293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39" autoAdjust="0"/>
  </p:normalViewPr>
  <p:slideViewPr>
    <p:cSldViewPr snapToGrid="0">
      <p:cViewPr varScale="1">
        <p:scale>
          <a:sx n="73" d="100"/>
          <a:sy n="73" d="100"/>
        </p:scale>
        <p:origin x="862" y="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08/05/2025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08/05/2025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44486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97438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72100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4358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14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71479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15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0020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16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13927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17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4576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5897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6372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9164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87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9019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94939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11800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2470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0507" y="261257"/>
            <a:ext cx="6253843" cy="2974095"/>
          </a:xfrm>
        </p:spPr>
        <p:txBody>
          <a:bodyPr>
            <a:normAutofit fontScale="90000"/>
          </a:bodyPr>
          <a:lstStyle/>
          <a:p>
            <a:r>
              <a:rPr lang="it-IT" dirty="0"/>
              <a:t>Perforazione Esofagea in Chirurgia Bariatrica e Metabolica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4372" y="4508500"/>
            <a:ext cx="6466114" cy="1778000"/>
          </a:xfrm>
        </p:spPr>
        <p:txBody>
          <a:bodyPr>
            <a:normAutofit fontScale="70000" lnSpcReduction="20000"/>
          </a:bodyPr>
          <a:lstStyle/>
          <a:p>
            <a:r>
              <a:rPr lang="it-IT" sz="2800" b="1" dirty="0">
                <a:solidFill>
                  <a:srgbClr val="00ACB6"/>
                </a:solidFill>
              </a:rPr>
              <a:t>DOTTOR Andrea rizzi</a:t>
            </a:r>
          </a:p>
          <a:p>
            <a:r>
              <a:rPr lang="it-IT" sz="2800" b="1" dirty="0">
                <a:solidFill>
                  <a:srgbClr val="00ACB6"/>
                </a:solidFill>
              </a:rPr>
              <a:t>Direttore </a:t>
            </a:r>
            <a:r>
              <a:rPr lang="it-IT" sz="2800" b="1" dirty="0" err="1">
                <a:solidFill>
                  <a:srgbClr val="00ACB6"/>
                </a:solidFill>
              </a:rPr>
              <a:t>uoc</a:t>
            </a:r>
            <a:r>
              <a:rPr lang="it-IT" sz="2800" b="1" dirty="0">
                <a:solidFill>
                  <a:srgbClr val="00ACB6"/>
                </a:solidFill>
              </a:rPr>
              <a:t> chirurgia generale tradate</a:t>
            </a:r>
          </a:p>
          <a:p>
            <a:r>
              <a:rPr lang="it-IT" sz="2800" b="1" dirty="0">
                <a:solidFill>
                  <a:srgbClr val="00ACB6"/>
                </a:solidFill>
              </a:rPr>
              <a:t>Direttore dipartimento chirurgia </a:t>
            </a:r>
          </a:p>
          <a:p>
            <a:r>
              <a:rPr lang="it-IT" sz="2800" b="1" dirty="0" err="1">
                <a:solidFill>
                  <a:srgbClr val="00ACB6"/>
                </a:solidFill>
              </a:rPr>
              <a:t>asst-settelaghi</a:t>
            </a:r>
            <a:r>
              <a:rPr lang="it-IT" sz="2800" b="1" dirty="0">
                <a:solidFill>
                  <a:srgbClr val="00ACB6"/>
                </a:solidFill>
              </a:rPr>
              <a:t> </a:t>
            </a:r>
            <a:r>
              <a:rPr lang="it-IT" sz="2800" b="1" dirty="0" err="1">
                <a:solidFill>
                  <a:srgbClr val="00ACB6"/>
                </a:solidFill>
              </a:rPr>
              <a:t>varese</a:t>
            </a:r>
            <a:endParaRPr lang="it-IT" sz="28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CD6DE-FEA6-1856-D29F-5F7AF4BBA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76">
            <a:extLst>
              <a:ext uri="{FF2B5EF4-FFF2-40B4-BE49-F238E27FC236}">
                <a16:creationId xmlns:a16="http://schemas.microsoft.com/office/drawing/2014/main" id="{63C3DD72-18EC-A012-DF93-C8FBC850F43E}"/>
              </a:ext>
            </a:extLst>
          </p:cNvPr>
          <p:cNvSpPr txBox="1"/>
          <p:nvPr/>
        </p:nvSpPr>
        <p:spPr>
          <a:xfrm>
            <a:off x="760349" y="1074471"/>
            <a:ext cx="4838334" cy="5591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77"/>
              </a:lnSpc>
            </a:pPr>
            <a:r>
              <a:rPr lang="en-US" altLang="zh-CN" sz="3600" b="1" spc="-4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Come </a:t>
            </a:r>
            <a:r>
              <a:rPr lang="en-US" altLang="zh-CN" sz="3600" b="1" spc="-4" dirty="0" err="1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evitare</a:t>
            </a:r>
            <a:r>
              <a:rPr lang="en-US" altLang="zh-CN" sz="3600" b="1" spc="-4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altLang="zh-CN"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ext Box77">
            <a:extLst>
              <a:ext uri="{FF2B5EF4-FFF2-40B4-BE49-F238E27FC236}">
                <a16:creationId xmlns:a16="http://schemas.microsoft.com/office/drawing/2014/main" id="{63D4B286-CA64-2F51-B1D9-D13FDFAC1412}"/>
              </a:ext>
            </a:extLst>
          </p:cNvPr>
          <p:cNvSpPr txBox="1"/>
          <p:nvPr/>
        </p:nvSpPr>
        <p:spPr>
          <a:xfrm>
            <a:off x="760349" y="3205305"/>
            <a:ext cx="5335651" cy="9141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Strumenti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il</a:t>
            </a:r>
            <a:r>
              <a:rPr lang="en-US" altLang="zh-CN" sz="2000" b="1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1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ViSiGi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3DTM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l'endoscopio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potrebbero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ridurre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rischi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perforazione</a:t>
            </a:r>
            <a:r>
              <a:rPr lang="en-US" altLang="zh-CN" sz="2000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altLang="zh-CN" sz="20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7018CE6-7814-EF9D-A7FA-D6913866F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3" r="20855"/>
          <a:stretch/>
        </p:blipFill>
        <p:spPr>
          <a:xfrm>
            <a:off x="7168243" y="1074471"/>
            <a:ext cx="4029577" cy="45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54">
            <a:extLst>
              <a:ext uri="{FF2B5EF4-FFF2-40B4-BE49-F238E27FC236}">
                <a16:creationId xmlns:a16="http://schemas.microsoft.com/office/drawing/2014/main" id="{57A9F016-3413-96C0-3A43-314A123C9E8C}"/>
              </a:ext>
            </a:extLst>
          </p:cNvPr>
          <p:cNvSpPr txBox="1"/>
          <p:nvPr/>
        </p:nvSpPr>
        <p:spPr>
          <a:xfrm>
            <a:off x="760348" y="1253122"/>
            <a:ext cx="4598594" cy="50506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77"/>
              </a:lnSpc>
            </a:pPr>
            <a:r>
              <a:rPr lang="en-US" altLang="zh-CN" sz="3600" b="1" spc="-5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Monitoraggio</a:t>
            </a:r>
            <a:r>
              <a:rPr lang="en-US" altLang="zh-CN" sz="3600" b="1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5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altLang="zh-CN" sz="3600" b="1" spc="-55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52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Terapie</a:t>
            </a:r>
            <a:endParaRPr lang="en-US" altLang="zh-CN"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ext Box55">
            <a:extLst>
              <a:ext uri="{FF2B5EF4-FFF2-40B4-BE49-F238E27FC236}">
                <a16:creationId xmlns:a16="http://schemas.microsoft.com/office/drawing/2014/main" id="{10142B10-5912-A265-8944-6F3BE24B69B0}"/>
              </a:ext>
            </a:extLst>
          </p:cNvPr>
          <p:cNvSpPr txBox="1"/>
          <p:nvPr/>
        </p:nvSpPr>
        <p:spPr>
          <a:xfrm>
            <a:off x="760349" y="2622941"/>
            <a:ext cx="3876965" cy="310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Monitoraggio</a:t>
            </a:r>
            <a:r>
              <a:rPr lang="en-US" altLang="zh-CN" sz="24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del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Paziente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Text Box56">
            <a:extLst>
              <a:ext uri="{FF2B5EF4-FFF2-40B4-BE49-F238E27FC236}">
                <a16:creationId xmlns:a16="http://schemas.microsoft.com/office/drawing/2014/main" id="{63363F9A-5890-81A4-7B2B-6B0CFB7E2503}"/>
              </a:ext>
            </a:extLst>
          </p:cNvPr>
          <p:cNvSpPr txBox="1"/>
          <p:nvPr/>
        </p:nvSpPr>
        <p:spPr>
          <a:xfrm>
            <a:off x="760348" y="3049993"/>
            <a:ext cx="6848766" cy="25051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47"/>
              </a:lnSpc>
            </a:pP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Osservazione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costante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monitoraggio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parametri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vitali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Text Box57">
            <a:extLst>
              <a:ext uri="{FF2B5EF4-FFF2-40B4-BE49-F238E27FC236}">
                <a16:creationId xmlns:a16="http://schemas.microsoft.com/office/drawing/2014/main" id="{7092F261-D4BF-D43C-C932-B8300FF2F0C6}"/>
              </a:ext>
            </a:extLst>
          </p:cNvPr>
          <p:cNvSpPr txBox="1"/>
          <p:nvPr/>
        </p:nvSpPr>
        <p:spPr>
          <a:xfrm>
            <a:off x="760349" y="3738212"/>
            <a:ext cx="2514639" cy="310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Terapia</a:t>
            </a:r>
            <a:r>
              <a:rPr lang="en-US" altLang="zh-CN" sz="2400" b="1" spc="-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Antibiotica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Text Box58">
            <a:extLst>
              <a:ext uri="{FF2B5EF4-FFF2-40B4-BE49-F238E27FC236}">
                <a16:creationId xmlns:a16="http://schemas.microsoft.com/office/drawing/2014/main" id="{01E2C2BE-D246-30DF-70C5-C1061CC94CE5}"/>
              </a:ext>
            </a:extLst>
          </p:cNvPr>
          <p:cNvSpPr txBox="1"/>
          <p:nvPr/>
        </p:nvSpPr>
        <p:spPr>
          <a:xfrm>
            <a:off x="760348" y="4157249"/>
            <a:ext cx="6587509" cy="25051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47"/>
              </a:lnSpc>
            </a:pP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Antibiotici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ad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ampio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spettro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altLang="zh-CN" sz="20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inibitori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pompa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protonica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Text Box59">
            <a:extLst>
              <a:ext uri="{FF2B5EF4-FFF2-40B4-BE49-F238E27FC236}">
                <a16:creationId xmlns:a16="http://schemas.microsoft.com/office/drawing/2014/main" id="{94B33875-A5A0-E857-6B90-27E71149FE70}"/>
              </a:ext>
            </a:extLst>
          </p:cNvPr>
          <p:cNvSpPr txBox="1"/>
          <p:nvPr/>
        </p:nvSpPr>
        <p:spPr>
          <a:xfrm>
            <a:off x="760349" y="4853483"/>
            <a:ext cx="2514639" cy="310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Digiuno</a:t>
            </a:r>
            <a:r>
              <a:rPr lang="en-US" altLang="zh-CN" sz="2400" b="1" spc="-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Assoluto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Text Box60">
            <a:extLst>
              <a:ext uri="{FF2B5EF4-FFF2-40B4-BE49-F238E27FC236}">
                <a16:creationId xmlns:a16="http://schemas.microsoft.com/office/drawing/2014/main" id="{D2DDA017-CD1D-3B79-C765-098740AFE117}"/>
              </a:ext>
            </a:extLst>
          </p:cNvPr>
          <p:cNvSpPr txBox="1"/>
          <p:nvPr/>
        </p:nvSpPr>
        <p:spPr>
          <a:xfrm>
            <a:off x="760349" y="5272520"/>
            <a:ext cx="8851343" cy="25051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47"/>
              </a:lnSpc>
            </a:pP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Necessario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per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evitare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ulteriori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complicazioni</a:t>
            </a:r>
            <a:r>
              <a:rPr lang="en-US" altLang="zh-CN" sz="2000" b="1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facilitare</a:t>
            </a:r>
            <a:r>
              <a:rPr lang="en-US" altLang="zh-CN" sz="20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il</a:t>
            </a: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processo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guarigione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12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62">
            <a:extLst>
              <a:ext uri="{FF2B5EF4-FFF2-40B4-BE49-F238E27FC236}">
                <a16:creationId xmlns:a16="http://schemas.microsoft.com/office/drawing/2014/main" id="{DEB68708-A191-DD4C-24D6-A28BBF33BCA5}"/>
              </a:ext>
            </a:extLst>
          </p:cNvPr>
          <p:cNvSpPr txBox="1"/>
          <p:nvPr/>
        </p:nvSpPr>
        <p:spPr>
          <a:xfrm>
            <a:off x="809335" y="1405603"/>
            <a:ext cx="7445570" cy="50506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77"/>
              </a:lnSpc>
            </a:pPr>
            <a:r>
              <a:rPr lang="en-US" altLang="zh-CN" sz="3600" b="1" spc="-5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Opzioni</a:t>
            </a:r>
            <a:r>
              <a:rPr lang="en-US" altLang="zh-CN" sz="3600" b="1" spc="-8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5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Chirurgiche</a:t>
            </a:r>
            <a:r>
              <a:rPr lang="en-US" altLang="zh-CN" sz="3600" b="1" spc="-9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6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ed</a:t>
            </a:r>
            <a:r>
              <a:rPr lang="en-US" altLang="zh-CN" sz="3600" b="1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5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Endoscopiche</a:t>
            </a:r>
            <a:endParaRPr lang="en-US" altLang="zh-CN"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ext Box63">
            <a:extLst>
              <a:ext uri="{FF2B5EF4-FFF2-40B4-BE49-F238E27FC236}">
                <a16:creationId xmlns:a16="http://schemas.microsoft.com/office/drawing/2014/main" id="{14CED08A-5F1F-E243-87F3-CCC34AEE3CD1}"/>
              </a:ext>
            </a:extLst>
          </p:cNvPr>
          <p:cNvSpPr txBox="1"/>
          <p:nvPr/>
        </p:nvSpPr>
        <p:spPr>
          <a:xfrm>
            <a:off x="809335" y="2840378"/>
            <a:ext cx="2874679" cy="310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Metodi</a:t>
            </a:r>
            <a:r>
              <a:rPr lang="en-US" altLang="zh-CN" sz="24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Endoscopici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Text Box64">
            <a:extLst>
              <a:ext uri="{FF2B5EF4-FFF2-40B4-BE49-F238E27FC236}">
                <a16:creationId xmlns:a16="http://schemas.microsoft.com/office/drawing/2014/main" id="{FE55C19F-E821-E9A3-AF3B-CB24F4139B76}"/>
              </a:ext>
            </a:extLst>
          </p:cNvPr>
          <p:cNvSpPr txBox="1"/>
          <p:nvPr/>
        </p:nvSpPr>
        <p:spPr>
          <a:xfrm>
            <a:off x="809335" y="3772949"/>
            <a:ext cx="4890285" cy="9141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Clip</a:t>
            </a:r>
            <a:r>
              <a:rPr lang="en-US" altLang="zh-CN" sz="2000" b="1" spc="-2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TTSC,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OTSC,</a:t>
            </a:r>
            <a:r>
              <a:rPr lang="en-US" altLang="zh-CN" sz="2000" b="1" spc="-7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Apollo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Overstitch,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Stent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metallici</a:t>
            </a:r>
            <a:r>
              <a:rPr lang="en-US" altLang="zh-CN" sz="20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Endosponge</a:t>
            </a:r>
            <a:endParaRPr lang="en-US" altLang="zh-CN" sz="1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Text Box65">
            <a:extLst>
              <a:ext uri="{FF2B5EF4-FFF2-40B4-BE49-F238E27FC236}">
                <a16:creationId xmlns:a16="http://schemas.microsoft.com/office/drawing/2014/main" id="{F49181E8-9ADD-24E5-858E-91A83396F634}"/>
              </a:ext>
            </a:extLst>
          </p:cNvPr>
          <p:cNvSpPr txBox="1"/>
          <p:nvPr/>
        </p:nvSpPr>
        <p:spPr>
          <a:xfrm>
            <a:off x="6926020" y="2848393"/>
            <a:ext cx="3165037" cy="310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Approccio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Chirurgico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4DF604-19AD-673E-E2C1-0A124A920D2E}"/>
              </a:ext>
            </a:extLst>
          </p:cNvPr>
          <p:cNvSpPr txBox="1"/>
          <p:nvPr/>
        </p:nvSpPr>
        <p:spPr>
          <a:xfrm>
            <a:off x="6765472" y="3698946"/>
            <a:ext cx="5693229" cy="142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Sutura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diretta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debridment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e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drenaggio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ricostruzione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</a:t>
            </a:r>
            <a:r>
              <a:rPr lang="en-US" altLang="zh-CN" sz="20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flap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peduncolato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diversione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esofagea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31312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62">
            <a:extLst>
              <a:ext uri="{FF2B5EF4-FFF2-40B4-BE49-F238E27FC236}">
                <a16:creationId xmlns:a16="http://schemas.microsoft.com/office/drawing/2014/main" id="{DF8E9836-D341-0C75-2FCA-4AA0483F65DB}"/>
              </a:ext>
            </a:extLst>
          </p:cNvPr>
          <p:cNvSpPr txBox="1"/>
          <p:nvPr/>
        </p:nvSpPr>
        <p:spPr>
          <a:xfrm>
            <a:off x="760349" y="1008171"/>
            <a:ext cx="7445570" cy="5591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77"/>
              </a:lnSpc>
            </a:pPr>
            <a:r>
              <a:rPr lang="en-US" altLang="zh-CN" sz="3600" b="1" spc="-5" dirty="0" err="1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Opzioni</a:t>
            </a:r>
            <a:r>
              <a:rPr lang="en-US" altLang="zh-CN" sz="3600" b="1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5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Endoscopiche</a:t>
            </a:r>
            <a:endParaRPr lang="en-US" altLang="zh-CN"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ext Box64">
            <a:extLst>
              <a:ext uri="{FF2B5EF4-FFF2-40B4-BE49-F238E27FC236}">
                <a16:creationId xmlns:a16="http://schemas.microsoft.com/office/drawing/2014/main" id="{9FD35645-DE48-F770-9079-37DAD047FD05}"/>
              </a:ext>
            </a:extLst>
          </p:cNvPr>
          <p:cNvSpPr txBox="1"/>
          <p:nvPr/>
        </p:nvSpPr>
        <p:spPr>
          <a:xfrm>
            <a:off x="1186756" y="2575469"/>
            <a:ext cx="9394158" cy="229915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TTSC: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applicano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scarsa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forza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OTSC: 92% di </a:t>
            </a:r>
            <a:r>
              <a:rPr lang="en-US" altLang="zh-CN" sz="2000" b="1" spc="-3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successo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per </a:t>
            </a:r>
            <a:r>
              <a:rPr lang="en-US" altLang="zh-CN" sz="2000" b="1" spc="-3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lesioni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inferiori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 2 cm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Apollo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Overstitch: sutura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endoscopica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tasso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di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successo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90%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Stent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metallici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ricoprono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e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escludono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la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perforazione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efficaci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nell’80%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dei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casi</a:t>
            </a:r>
            <a:endParaRPr lang="en-US" altLang="zh-CN" sz="2000" b="1" spc="-6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Endosponge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pressione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negativa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determina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proliferazione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cellulare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e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clearence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93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D6D4E95-2638-E5D0-1122-D811813B2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83" y="797522"/>
            <a:ext cx="8153833" cy="483409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8E281A9-19B1-C086-06EC-F2072A4E8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83" y="795363"/>
            <a:ext cx="8153832" cy="483409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34BC5DA-8440-2D15-5DA9-C74141F3D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082" y="762498"/>
            <a:ext cx="8153832" cy="483409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B1319D0-7B05-ADBC-4081-5D53587D6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083" y="762498"/>
            <a:ext cx="8153832" cy="483409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824D191-027A-4FF2-644A-2C21633E7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9081" y="727474"/>
            <a:ext cx="8153833" cy="48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62">
            <a:extLst>
              <a:ext uri="{FF2B5EF4-FFF2-40B4-BE49-F238E27FC236}">
                <a16:creationId xmlns:a16="http://schemas.microsoft.com/office/drawing/2014/main" id="{14670291-DBE3-24B3-8C65-908BDB360AC9}"/>
              </a:ext>
            </a:extLst>
          </p:cNvPr>
          <p:cNvSpPr txBox="1"/>
          <p:nvPr/>
        </p:nvSpPr>
        <p:spPr>
          <a:xfrm>
            <a:off x="760349" y="1008171"/>
            <a:ext cx="7445570" cy="5591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77"/>
              </a:lnSpc>
            </a:pPr>
            <a:r>
              <a:rPr lang="en-US" altLang="zh-CN" sz="3600" b="1" spc="-5" dirty="0" err="1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Opzioni</a:t>
            </a:r>
            <a:r>
              <a:rPr lang="en-US" altLang="zh-CN" sz="3600" b="1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5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Endoscopiche</a:t>
            </a:r>
            <a:endParaRPr lang="en-US" altLang="zh-CN"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BB6A2C-DC03-F338-48BA-BDB1D447B26C}"/>
              </a:ext>
            </a:extLst>
          </p:cNvPr>
          <p:cNvSpPr txBox="1"/>
          <p:nvPr/>
        </p:nvSpPr>
        <p:spPr>
          <a:xfrm>
            <a:off x="760349" y="2496649"/>
            <a:ext cx="6210300" cy="356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Predittori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3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Fallimento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76AC92-8C0B-2F0D-54C4-9B3257328488}"/>
              </a:ext>
            </a:extLst>
          </p:cNvPr>
          <p:cNvSpPr txBox="1"/>
          <p:nvPr/>
        </p:nvSpPr>
        <p:spPr>
          <a:xfrm>
            <a:off x="733135" y="3296637"/>
            <a:ext cx="10892808" cy="62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Perforazioni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cervicali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prossimali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estensioni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maggiori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</a:t>
            </a:r>
            <a:r>
              <a:rPr lang="en-US" altLang="zh-CN" sz="2000" b="1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cm, </a:t>
            </a:r>
            <a:r>
              <a:rPr lang="en-US" altLang="zh-CN" sz="2000" b="1" spc="-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raccolte</a:t>
            </a:r>
            <a:r>
              <a:rPr lang="en-US" altLang="zh-CN" sz="2000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 </a:t>
            </a:r>
            <a:r>
              <a:rPr lang="en-US" altLang="zh-CN" sz="2000" b="1" spc="-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distanza</a:t>
            </a:r>
            <a:r>
              <a:rPr lang="en-US" altLang="zh-CN" sz="2000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raccolte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&gt;</a:t>
            </a:r>
            <a:r>
              <a:rPr lang="en-US" altLang="zh-CN" sz="2000" b="1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cm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721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62">
            <a:extLst>
              <a:ext uri="{FF2B5EF4-FFF2-40B4-BE49-F238E27FC236}">
                <a16:creationId xmlns:a16="http://schemas.microsoft.com/office/drawing/2014/main" id="{424FB6B7-701E-A93C-ABE8-869CD50097FC}"/>
              </a:ext>
            </a:extLst>
          </p:cNvPr>
          <p:cNvSpPr txBox="1"/>
          <p:nvPr/>
        </p:nvSpPr>
        <p:spPr>
          <a:xfrm>
            <a:off x="538684" y="301732"/>
            <a:ext cx="7445570" cy="5591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77"/>
              </a:lnSpc>
            </a:pPr>
            <a:r>
              <a:rPr lang="en-US" altLang="zh-CN" sz="3600" b="1" spc="-5" dirty="0" err="1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Algoritmo</a:t>
            </a:r>
            <a:r>
              <a:rPr lang="en-US" altLang="zh-CN" sz="3600" b="1" spc="-5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di </a:t>
            </a:r>
            <a:r>
              <a:rPr lang="en-US" altLang="zh-CN" sz="3600" b="1" spc="-5" dirty="0" err="1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trattamento</a:t>
            </a:r>
            <a:endParaRPr lang="en-US" altLang="zh-CN" sz="36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AE2E753-2CC6-3D69-1692-0D955B343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872" y="860859"/>
            <a:ext cx="9577064" cy="488777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C13F3D-7C33-B51C-DF14-21A8B74FFF8A}"/>
              </a:ext>
            </a:extLst>
          </p:cNvPr>
          <p:cNvSpPr txBox="1"/>
          <p:nvPr/>
        </p:nvSpPr>
        <p:spPr>
          <a:xfrm>
            <a:off x="4100947" y="553547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Chirurgia per pazienti instabili</a:t>
            </a:r>
          </a:p>
        </p:txBody>
      </p:sp>
    </p:spTree>
    <p:extLst>
      <p:ext uri="{BB962C8B-B14F-4D97-AF65-F5344CB8AC3E}">
        <p14:creationId xmlns:p14="http://schemas.microsoft.com/office/powerpoint/2010/main" val="131868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81">
            <a:extLst>
              <a:ext uri="{FF2B5EF4-FFF2-40B4-BE49-F238E27FC236}">
                <a16:creationId xmlns:a16="http://schemas.microsoft.com/office/drawing/2014/main" id="{8E499D9A-6792-74BA-8FAD-CE5CF34BFA6C}"/>
              </a:ext>
            </a:extLst>
          </p:cNvPr>
          <p:cNvSpPr txBox="1"/>
          <p:nvPr/>
        </p:nvSpPr>
        <p:spPr>
          <a:xfrm>
            <a:off x="722051" y="565820"/>
            <a:ext cx="11083591" cy="102637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136"/>
              </a:lnSpc>
            </a:pPr>
            <a:r>
              <a:rPr lang="en-US" altLang="zh-CN" sz="3600" b="1" spc="-7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Pittsburgh Perforation Severity Score</a:t>
            </a:r>
          </a:p>
          <a:p>
            <a:pPr algn="l" rtl="0">
              <a:lnSpc>
                <a:spcPts val="4136"/>
              </a:lnSpc>
            </a:pPr>
            <a:r>
              <a:rPr lang="en-US" altLang="zh-CN" sz="2000" b="1" spc="0" dirty="0">
                <a:latin typeface="Times New Roman"/>
                <a:ea typeface="Times New Roman"/>
                <a:cs typeface="Times New Roman"/>
              </a:rPr>
              <a:t>Il</a:t>
            </a:r>
            <a:r>
              <a:rPr lang="en-US" altLang="zh-CN" sz="2000" b="1" spc="-6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latin typeface="Times New Roman"/>
                <a:ea typeface="Times New Roman"/>
                <a:cs typeface="Times New Roman"/>
              </a:rPr>
              <a:t>punteggio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latin typeface="Times New Roman"/>
                <a:ea typeface="Times New Roman"/>
                <a:cs typeface="Times New Roman"/>
              </a:rPr>
              <a:t>PPSS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latin typeface="Times New Roman"/>
                <a:ea typeface="Times New Roman"/>
                <a:cs typeface="Times New Roman"/>
              </a:rPr>
              <a:t>stratifica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latin typeface="Times New Roman"/>
                <a:ea typeface="Times New Roman"/>
                <a:cs typeface="Times New Roman"/>
              </a:rPr>
              <a:t>la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latin typeface="Times New Roman"/>
                <a:ea typeface="Times New Roman"/>
                <a:cs typeface="Times New Roman"/>
              </a:rPr>
              <a:t>severità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5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latin typeface="Times New Roman"/>
                <a:ea typeface="Times New Roman"/>
                <a:cs typeface="Times New Roman"/>
              </a:rPr>
              <a:t>l'appropriatezza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latin typeface="Times New Roman"/>
                <a:ea typeface="Times New Roman"/>
                <a:cs typeface="Times New Roman"/>
              </a:rPr>
              <a:t>del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4" dirty="0">
                <a:latin typeface="Times New Roman"/>
                <a:ea typeface="Times New Roman"/>
                <a:cs typeface="Times New Roman"/>
              </a:rPr>
              <a:t>trattamento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latin typeface="Times New Roman"/>
                <a:ea typeface="Times New Roman"/>
                <a:cs typeface="Times New Roman"/>
              </a:rPr>
              <a:t>della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 err="1">
                <a:latin typeface="Times New Roman"/>
                <a:ea typeface="Times New Roman"/>
                <a:cs typeface="Times New Roman"/>
              </a:rPr>
              <a:t>perforazione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 err="1">
                <a:latin typeface="Times New Roman"/>
                <a:ea typeface="Times New Roman"/>
                <a:cs typeface="Times New Roman"/>
              </a:rPr>
              <a:t>esofagea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AF8508F-9D83-A711-1989-193FC71E8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480347"/>
              </p:ext>
            </p:extLst>
          </p:nvPr>
        </p:nvGraphicFramePr>
        <p:xfrm>
          <a:off x="722051" y="1724642"/>
          <a:ext cx="4704116" cy="432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058">
                  <a:extLst>
                    <a:ext uri="{9D8B030D-6E8A-4147-A177-3AD203B41FA5}">
                      <a16:colId xmlns:a16="http://schemas.microsoft.com/office/drawing/2014/main" val="884291772"/>
                    </a:ext>
                  </a:extLst>
                </a:gridCol>
                <a:gridCol w="2352058">
                  <a:extLst>
                    <a:ext uri="{9D8B030D-6E8A-4147-A177-3AD203B41FA5}">
                      <a16:colId xmlns:a16="http://schemas.microsoft.com/office/drawing/2014/main" val="3351944001"/>
                    </a:ext>
                  </a:extLst>
                </a:gridCol>
              </a:tblGrid>
              <a:tr h="510510">
                <a:tc>
                  <a:txBody>
                    <a:bodyPr/>
                    <a:lstStyle/>
                    <a:p>
                      <a:r>
                        <a:rPr lang="it-IT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Punti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295864"/>
                  </a:ext>
                </a:extLst>
              </a:tr>
              <a:tr h="476246">
                <a:tc>
                  <a:txBody>
                    <a:bodyPr/>
                    <a:lstStyle/>
                    <a:p>
                      <a:r>
                        <a:rPr lang="it-IT" dirty="0"/>
                        <a:t>Età &gt; 75aa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 Punto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603803"/>
                  </a:ext>
                </a:extLst>
              </a:tr>
              <a:tr h="476246">
                <a:tc>
                  <a:txBody>
                    <a:bodyPr/>
                    <a:lstStyle/>
                    <a:p>
                      <a:r>
                        <a:rPr lang="it-IT" dirty="0"/>
                        <a:t>WBC&gt; 10000x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 Punto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481360"/>
                  </a:ext>
                </a:extLst>
              </a:tr>
              <a:tr h="476246">
                <a:tc>
                  <a:txBody>
                    <a:bodyPr/>
                    <a:lstStyle/>
                    <a:p>
                      <a:r>
                        <a:rPr lang="it-IT" dirty="0"/>
                        <a:t>Versamento pleurico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 Punto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557675"/>
                  </a:ext>
                </a:extLst>
              </a:tr>
              <a:tr h="476246">
                <a:tc>
                  <a:txBody>
                    <a:bodyPr/>
                    <a:lstStyle/>
                    <a:p>
                      <a:r>
                        <a:rPr lang="it-IT" dirty="0"/>
                        <a:t>Temperatura &gt; 38.5°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 Punti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344010"/>
                  </a:ext>
                </a:extLst>
              </a:tr>
              <a:tr h="476246">
                <a:tc>
                  <a:txBody>
                    <a:bodyPr/>
                    <a:lstStyle/>
                    <a:p>
                      <a:r>
                        <a:rPr lang="it-IT" dirty="0"/>
                        <a:t>Leak non tamponato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 Punti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16246"/>
                  </a:ext>
                </a:extLst>
              </a:tr>
              <a:tr h="476246">
                <a:tc>
                  <a:txBody>
                    <a:bodyPr/>
                    <a:lstStyle/>
                    <a:p>
                      <a:r>
                        <a:rPr lang="it-IT" dirty="0"/>
                        <a:t>Distress respiratorio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 Punti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954046"/>
                  </a:ext>
                </a:extLst>
              </a:tr>
              <a:tr h="476246">
                <a:tc>
                  <a:txBody>
                    <a:bodyPr/>
                    <a:lstStyle/>
                    <a:p>
                      <a:r>
                        <a:rPr lang="it-IT" dirty="0"/>
                        <a:t>Patologia oncologica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 Punti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164628"/>
                  </a:ext>
                </a:extLst>
              </a:tr>
              <a:tr h="476246">
                <a:tc>
                  <a:txBody>
                    <a:bodyPr/>
                    <a:lstStyle/>
                    <a:p>
                      <a:r>
                        <a:rPr lang="it-IT" dirty="0"/>
                        <a:t>PAS &lt; 90 mmHg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 Punti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520015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F3441F-6E93-D424-C614-EFF7A8979451}"/>
              </a:ext>
            </a:extLst>
          </p:cNvPr>
          <p:cNvSpPr txBox="1"/>
          <p:nvPr/>
        </p:nvSpPr>
        <p:spPr>
          <a:xfrm>
            <a:off x="5730082" y="2630159"/>
            <a:ext cx="6202680" cy="2123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4136"/>
              </a:lnSpc>
            </a:pPr>
            <a:r>
              <a:rPr lang="it-IT" altLang="zh-CN" b="1" spc="-3" dirty="0">
                <a:latin typeface="Times New Roman"/>
                <a:ea typeface="Times New Roman"/>
                <a:cs typeface="Times New Roman"/>
              </a:rPr>
              <a:t>PPSS</a:t>
            </a:r>
            <a:r>
              <a:rPr lang="it-IT" altLang="zh-CN" sz="1800" b="1" spc="-3" dirty="0">
                <a:latin typeface="Times New Roman"/>
                <a:ea typeface="Times New Roman"/>
                <a:cs typeface="Times New Roman"/>
              </a:rPr>
              <a:t> &lt; 2 approccio </a:t>
            </a:r>
            <a:r>
              <a:rPr lang="it-IT" altLang="zh-CN" sz="1800" b="1" spc="-3" dirty="0" err="1">
                <a:latin typeface="Times New Roman"/>
                <a:ea typeface="Times New Roman"/>
                <a:cs typeface="Times New Roman"/>
              </a:rPr>
              <a:t>ininvasivo</a:t>
            </a:r>
            <a:r>
              <a:rPr lang="it-IT" altLang="zh-CN" sz="1800" b="1" spc="-3" dirty="0">
                <a:latin typeface="Times New Roman"/>
                <a:ea typeface="Times New Roman"/>
                <a:cs typeface="Times New Roman"/>
              </a:rPr>
              <a:t> endoscopico</a:t>
            </a:r>
          </a:p>
          <a:p>
            <a:pPr algn="l" rtl="0">
              <a:lnSpc>
                <a:spcPts val="4136"/>
              </a:lnSpc>
            </a:pPr>
            <a:r>
              <a:rPr lang="it-IT" altLang="zh-CN" sz="1800" b="1" spc="-3" dirty="0">
                <a:latin typeface="Times New Roman"/>
                <a:ea typeface="Times New Roman"/>
                <a:cs typeface="Times New Roman"/>
              </a:rPr>
              <a:t>PPSS &gt; 5 </a:t>
            </a:r>
            <a:r>
              <a:rPr lang="it-IT" altLang="zh-CN" sz="1800" b="1" spc="-3" dirty="0" err="1">
                <a:latin typeface="Times New Roman"/>
                <a:ea typeface="Times New Roman"/>
                <a:cs typeface="Times New Roman"/>
              </a:rPr>
              <a:t>aprroccio</a:t>
            </a:r>
            <a:r>
              <a:rPr lang="it-IT" altLang="zh-CN" sz="1800" b="1" spc="-3" dirty="0">
                <a:latin typeface="Times New Roman"/>
                <a:ea typeface="Times New Roman"/>
                <a:cs typeface="Times New Roman"/>
              </a:rPr>
              <a:t> chirurgico</a:t>
            </a:r>
          </a:p>
          <a:p>
            <a:pPr algn="l" rtl="0">
              <a:lnSpc>
                <a:spcPts val="4136"/>
              </a:lnSpc>
            </a:pPr>
            <a:r>
              <a:rPr lang="it-IT" altLang="zh-CN" b="1" spc="-3" dirty="0">
                <a:latin typeface="Times New Roman"/>
                <a:ea typeface="Times New Roman"/>
                <a:cs typeface="Times New Roman"/>
              </a:rPr>
              <a:t>PPSS</a:t>
            </a:r>
            <a:r>
              <a:rPr lang="it-IT" altLang="zh-CN" sz="1800" b="1" spc="-3" dirty="0">
                <a:latin typeface="Times New Roman"/>
                <a:ea typeface="Times New Roman"/>
                <a:cs typeface="Times New Roman"/>
              </a:rPr>
              <a:t> tra 0-2 26% di morbidità</a:t>
            </a:r>
          </a:p>
          <a:p>
            <a:pPr algn="l" rtl="0">
              <a:lnSpc>
                <a:spcPts val="4136"/>
              </a:lnSpc>
            </a:pPr>
            <a:r>
              <a:rPr lang="it-IT" altLang="zh-CN" b="1" spc="-3" dirty="0">
                <a:latin typeface="Times New Roman"/>
                <a:ea typeface="Times New Roman"/>
                <a:cs typeface="Times New Roman"/>
              </a:rPr>
              <a:t>PPSS &gt; 5 morbidità  59%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202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10">
            <a:extLst>
              <a:ext uri="{FF2B5EF4-FFF2-40B4-BE49-F238E27FC236}">
                <a16:creationId xmlns:a16="http://schemas.microsoft.com/office/drawing/2014/main" id="{30D256ED-A0D3-4D18-04EB-5E19F59646B4}"/>
              </a:ext>
            </a:extLst>
          </p:cNvPr>
          <p:cNvSpPr txBox="1"/>
          <p:nvPr/>
        </p:nvSpPr>
        <p:spPr>
          <a:xfrm>
            <a:off x="793006" y="1606671"/>
            <a:ext cx="4811874" cy="50506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77"/>
              </a:lnSpc>
            </a:pPr>
            <a:r>
              <a:rPr lang="en-US" altLang="zh-CN" sz="3600" b="1" spc="-5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Una</a:t>
            </a:r>
            <a:r>
              <a:rPr lang="en-US" altLang="zh-CN" sz="3600" b="1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6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Seria</a:t>
            </a:r>
            <a:r>
              <a:rPr lang="en-US" altLang="zh-CN" sz="3600" b="1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5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Entità</a:t>
            </a:r>
            <a:r>
              <a:rPr lang="en-US" altLang="zh-CN" sz="3600" b="1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6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Clinica</a:t>
            </a:r>
            <a:endParaRPr lang="en-US" altLang="zh-CN"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ext Box11">
            <a:extLst>
              <a:ext uri="{FF2B5EF4-FFF2-40B4-BE49-F238E27FC236}">
                <a16:creationId xmlns:a16="http://schemas.microsoft.com/office/drawing/2014/main" id="{8F8074C4-1929-113B-22DE-E529F8F68E9F}"/>
              </a:ext>
            </a:extLst>
          </p:cNvPr>
          <p:cNvSpPr txBox="1"/>
          <p:nvPr/>
        </p:nvSpPr>
        <p:spPr>
          <a:xfrm>
            <a:off x="776418" y="2908773"/>
            <a:ext cx="10639163" cy="18374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</a:t>
            </a:r>
            <a:r>
              <a:rPr lang="en-US" altLang="zh-CN" sz="2000" b="1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perforazione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esofagea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è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situazione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clinica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grave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richiede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tempestivo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riconoscimento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trattamento</a:t>
            </a:r>
            <a:r>
              <a:rPr lang="en-US" altLang="zh-CN" sz="20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per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prevenire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outcomes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negativi.</a:t>
            </a:r>
            <a:r>
              <a:rPr lang="en-US" altLang="zh-CN" sz="2000" b="1" spc="3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un'altissima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mortalità</a:t>
            </a:r>
            <a:r>
              <a:rPr lang="en-US" altLang="zh-CN" sz="20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morbidità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è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fondamentale</a:t>
            </a: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intervenire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rapidamente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per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stabilizzare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il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paziente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avviare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il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corretto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protocollo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terapeutico.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14">
            <a:extLst>
              <a:ext uri="{FF2B5EF4-FFF2-40B4-BE49-F238E27FC236}">
                <a16:creationId xmlns:a16="http://schemas.microsoft.com/office/drawing/2014/main" id="{79BD5FA4-3920-960E-0F47-FEF407D0BA7A}"/>
              </a:ext>
            </a:extLst>
          </p:cNvPr>
          <p:cNvSpPr txBox="1"/>
          <p:nvPr/>
        </p:nvSpPr>
        <p:spPr>
          <a:xfrm>
            <a:off x="721041" y="1438259"/>
            <a:ext cx="5374959" cy="5591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77"/>
              </a:lnSpc>
            </a:pPr>
            <a:r>
              <a:rPr lang="en-US" altLang="zh-CN" sz="3600" b="1" spc="-4" dirty="0" err="1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Sintesi</a:t>
            </a:r>
            <a:r>
              <a:rPr lang="en-US" altLang="zh-CN" sz="3600" b="1" spc="-7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5" dirty="0" err="1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delle</a:t>
            </a:r>
            <a:r>
              <a:rPr lang="en-US" altLang="zh-CN" sz="3600" b="1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8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Problematicità</a:t>
            </a:r>
            <a:endParaRPr lang="en-US" altLang="zh-CN"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Text Box15">
            <a:extLst>
              <a:ext uri="{FF2B5EF4-FFF2-40B4-BE49-F238E27FC236}">
                <a16:creationId xmlns:a16="http://schemas.microsoft.com/office/drawing/2014/main" id="{62588E7E-889C-E7A4-7C97-F46B8974A021}"/>
              </a:ext>
            </a:extLst>
          </p:cNvPr>
          <p:cNvSpPr txBox="1"/>
          <p:nvPr/>
        </p:nvSpPr>
        <p:spPr>
          <a:xfrm>
            <a:off x="721041" y="2924800"/>
            <a:ext cx="3450743" cy="310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Localizzazione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Complessa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Text Box16">
            <a:extLst>
              <a:ext uri="{FF2B5EF4-FFF2-40B4-BE49-F238E27FC236}">
                <a16:creationId xmlns:a16="http://schemas.microsoft.com/office/drawing/2014/main" id="{7B2D9645-1C1F-2A4D-2843-A03CBB7B2E16}"/>
              </a:ext>
            </a:extLst>
          </p:cNvPr>
          <p:cNvSpPr txBox="1"/>
          <p:nvPr/>
        </p:nvSpPr>
        <p:spPr>
          <a:xfrm>
            <a:off x="721041" y="3649661"/>
            <a:ext cx="5108625" cy="13758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</a:t>
            </a:r>
            <a:r>
              <a:rPr lang="en-US" altLang="zh-CN" sz="2000" b="1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posizione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dell'esofago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</a:t>
            </a: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vari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organi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vitali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altLang="zh-CN" sz="20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</a:t>
            </a:r>
            <a:r>
              <a:rPr lang="en-US" altLang="zh-CN" sz="20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sua</a:t>
            </a:r>
            <a:r>
              <a:rPr lang="en-US" altLang="zh-CN" sz="20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mancanza</a:t>
            </a: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tenace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sierosa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complicano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gestione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della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perforazione.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Text Box17">
            <a:extLst>
              <a:ext uri="{FF2B5EF4-FFF2-40B4-BE49-F238E27FC236}">
                <a16:creationId xmlns:a16="http://schemas.microsoft.com/office/drawing/2014/main" id="{34F4F191-040C-4049-0907-9B0E4E181BB2}"/>
              </a:ext>
            </a:extLst>
          </p:cNvPr>
          <p:cNvSpPr txBox="1"/>
          <p:nvPr/>
        </p:nvSpPr>
        <p:spPr>
          <a:xfrm>
            <a:off x="6687219" y="2897677"/>
            <a:ext cx="2391467" cy="310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Alta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Mortalità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Text Box18">
            <a:extLst>
              <a:ext uri="{FF2B5EF4-FFF2-40B4-BE49-F238E27FC236}">
                <a16:creationId xmlns:a16="http://schemas.microsoft.com/office/drawing/2014/main" id="{9FC6982E-1319-E283-50C7-E5CDE697B3F8}"/>
              </a:ext>
            </a:extLst>
          </p:cNvPr>
          <p:cNvSpPr txBox="1"/>
          <p:nvPr/>
        </p:nvSpPr>
        <p:spPr>
          <a:xfrm>
            <a:off x="6687219" y="3649661"/>
            <a:ext cx="5214467" cy="13758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</a:t>
            </a:r>
            <a:r>
              <a:rPr lang="en-US" altLang="zh-CN" sz="2000" b="1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prognosi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dipende</a:t>
            </a: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dalla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rapidità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intervento;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da</a:t>
            </a:r>
            <a:r>
              <a:rPr lang="en-US" altLang="zh-CN" sz="2000" b="1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una</a:t>
            </a:r>
            <a:r>
              <a:rPr lang="en-US" altLang="zh-CN" sz="2000" b="1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mortalità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del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7%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trattamenti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entro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24h,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fino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all'80%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casi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</a:t>
            </a:r>
            <a:r>
              <a:rPr lang="en-US" altLang="zh-CN" sz="20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mediastinite.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33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24">
            <a:extLst>
              <a:ext uri="{FF2B5EF4-FFF2-40B4-BE49-F238E27FC236}">
                <a16:creationId xmlns:a16="http://schemas.microsoft.com/office/drawing/2014/main" id="{3D274D7A-54C4-2D16-816F-75AD53881EBD}"/>
              </a:ext>
            </a:extLst>
          </p:cNvPr>
          <p:cNvSpPr txBox="1"/>
          <p:nvPr/>
        </p:nvSpPr>
        <p:spPr>
          <a:xfrm>
            <a:off x="760349" y="829895"/>
            <a:ext cx="4014260" cy="50506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77"/>
              </a:lnSpc>
            </a:pPr>
            <a:r>
              <a:rPr lang="en-US" altLang="zh-CN" sz="3600" b="1" spc="0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n-US" altLang="zh-CN" sz="3600" b="1" spc="-69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115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Tre</a:t>
            </a:r>
            <a:r>
              <a:rPr lang="en-US" altLang="zh-CN" sz="3600" b="1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5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Restringimenti</a:t>
            </a:r>
            <a:endParaRPr lang="en-US" altLang="zh-CN"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Text Box25">
            <a:extLst>
              <a:ext uri="{FF2B5EF4-FFF2-40B4-BE49-F238E27FC236}">
                <a16:creationId xmlns:a16="http://schemas.microsoft.com/office/drawing/2014/main" id="{95475B9D-FC67-E98F-B942-73024DBDC9B0}"/>
              </a:ext>
            </a:extLst>
          </p:cNvPr>
          <p:cNvSpPr txBox="1"/>
          <p:nvPr/>
        </p:nvSpPr>
        <p:spPr>
          <a:xfrm>
            <a:off x="760349" y="2021894"/>
            <a:ext cx="2962565" cy="310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Sfintere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Cricofaringeo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Text Box26">
            <a:extLst>
              <a:ext uri="{FF2B5EF4-FFF2-40B4-BE49-F238E27FC236}">
                <a16:creationId xmlns:a16="http://schemas.microsoft.com/office/drawing/2014/main" id="{1A5C69F8-3F51-76E7-99DC-D5C642FA6C0E}"/>
              </a:ext>
            </a:extLst>
          </p:cNvPr>
          <p:cNvSpPr txBox="1"/>
          <p:nvPr/>
        </p:nvSpPr>
        <p:spPr>
          <a:xfrm>
            <a:off x="760349" y="2575348"/>
            <a:ext cx="5144272" cy="25051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47"/>
              </a:lnSpc>
            </a:pP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Situato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nell'esofago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cervicale</a:t>
            </a:r>
            <a:endParaRPr lang="en-US" altLang="zh-CN" sz="1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" name="Text Box27">
            <a:extLst>
              <a:ext uri="{FF2B5EF4-FFF2-40B4-BE49-F238E27FC236}">
                <a16:creationId xmlns:a16="http://schemas.microsoft.com/office/drawing/2014/main" id="{91B6300E-E718-AC4A-3523-6DC879240024}"/>
              </a:ext>
            </a:extLst>
          </p:cNvPr>
          <p:cNvSpPr txBox="1"/>
          <p:nvPr/>
        </p:nvSpPr>
        <p:spPr>
          <a:xfrm>
            <a:off x="760349" y="3297442"/>
            <a:ext cx="1697544" cy="310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Arco</a:t>
            </a:r>
            <a:r>
              <a:rPr lang="en-US" altLang="zh-CN" sz="2400" b="1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Aortico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Text Box28">
            <a:extLst>
              <a:ext uri="{FF2B5EF4-FFF2-40B4-BE49-F238E27FC236}">
                <a16:creationId xmlns:a16="http://schemas.microsoft.com/office/drawing/2014/main" id="{0D12A044-3C70-C7EE-BE2D-B6FE3A0D8678}"/>
              </a:ext>
            </a:extLst>
          </p:cNvPr>
          <p:cNvSpPr txBox="1"/>
          <p:nvPr/>
        </p:nvSpPr>
        <p:spPr>
          <a:xfrm>
            <a:off x="760349" y="3781617"/>
            <a:ext cx="6671635" cy="25051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47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</a:t>
            </a:r>
            <a:r>
              <a:rPr lang="en-US" altLang="zh-CN" sz="2000" b="1" spc="-3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livello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dell'esofago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toracico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Text Box29">
            <a:extLst>
              <a:ext uri="{FF2B5EF4-FFF2-40B4-BE49-F238E27FC236}">
                <a16:creationId xmlns:a16="http://schemas.microsoft.com/office/drawing/2014/main" id="{90CE1553-A18B-C29F-23DC-2625B128487D}"/>
              </a:ext>
            </a:extLst>
          </p:cNvPr>
          <p:cNvSpPr txBox="1"/>
          <p:nvPr/>
        </p:nvSpPr>
        <p:spPr>
          <a:xfrm>
            <a:off x="745838" y="4516237"/>
            <a:ext cx="2586647" cy="310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Iato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Diaframmatico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" name="Text Box30">
            <a:extLst>
              <a:ext uri="{FF2B5EF4-FFF2-40B4-BE49-F238E27FC236}">
                <a16:creationId xmlns:a16="http://schemas.microsoft.com/office/drawing/2014/main" id="{63015550-B87A-3495-FEF7-4C94D96731BD}"/>
              </a:ext>
            </a:extLst>
          </p:cNvPr>
          <p:cNvSpPr txBox="1"/>
          <p:nvPr/>
        </p:nvSpPr>
        <p:spPr>
          <a:xfrm>
            <a:off x="760349" y="4987886"/>
            <a:ext cx="7776751" cy="25051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47"/>
              </a:lnSpc>
            </a:pPr>
            <a:r>
              <a:rPr lang="en-US" altLang="zh-CN" sz="2000" b="1" spc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ell'esofago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addominale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4" name="Picture 2" descr="restringimenti_di_esofago - Bald Mountain Science">
            <a:extLst>
              <a:ext uri="{FF2B5EF4-FFF2-40B4-BE49-F238E27FC236}">
                <a16:creationId xmlns:a16="http://schemas.microsoft.com/office/drawing/2014/main" id="{76B846E1-C3CB-5C72-5C11-2F0033692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t="11967" r="3453" b="8286"/>
          <a:stretch/>
        </p:blipFill>
        <p:spPr bwMode="auto">
          <a:xfrm>
            <a:off x="6473729" y="939629"/>
            <a:ext cx="5144272" cy="506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4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39">
            <a:extLst>
              <a:ext uri="{FF2B5EF4-FFF2-40B4-BE49-F238E27FC236}">
                <a16:creationId xmlns:a16="http://schemas.microsoft.com/office/drawing/2014/main" id="{F01A2930-D7F0-300A-91C6-4E921FD81173}"/>
              </a:ext>
            </a:extLst>
          </p:cNvPr>
          <p:cNvSpPr txBox="1"/>
          <p:nvPr/>
        </p:nvSpPr>
        <p:spPr>
          <a:xfrm>
            <a:off x="760348" y="1091420"/>
            <a:ext cx="3052731" cy="50506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77"/>
              </a:lnSpc>
            </a:pPr>
            <a:r>
              <a:rPr lang="en-US" altLang="zh-CN" sz="3600" b="1" spc="-4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Segni</a:t>
            </a:r>
            <a:r>
              <a:rPr lang="en-US" altLang="zh-CN" sz="3600" b="1" spc="-7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0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altLang="zh-CN" sz="3600" b="1" spc="-9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4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Sintomi</a:t>
            </a:r>
            <a:endParaRPr lang="en-US" altLang="zh-CN"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Text Box40">
            <a:extLst>
              <a:ext uri="{FF2B5EF4-FFF2-40B4-BE49-F238E27FC236}">
                <a16:creationId xmlns:a16="http://schemas.microsoft.com/office/drawing/2014/main" id="{452DAD51-01F8-1D7A-F4EF-C08FEC77B3BF}"/>
              </a:ext>
            </a:extLst>
          </p:cNvPr>
          <p:cNvSpPr txBox="1"/>
          <p:nvPr/>
        </p:nvSpPr>
        <p:spPr>
          <a:xfrm>
            <a:off x="760348" y="2060439"/>
            <a:ext cx="9479091" cy="32829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209"/>
              </a:lnSpc>
            </a:pPr>
            <a:r>
              <a:rPr lang="en-US" altLang="zh-CN" sz="2000" b="1" spc="-3" dirty="0">
                <a:latin typeface="Times New Roman"/>
                <a:ea typeface="Times New Roman"/>
                <a:cs typeface="Times New Roman"/>
              </a:rPr>
              <a:t>La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latin typeface="Times New Roman"/>
                <a:ea typeface="Times New Roman"/>
                <a:cs typeface="Times New Roman"/>
              </a:rPr>
              <a:t>sintomatologia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4" dirty="0">
                <a:latin typeface="Times New Roman"/>
                <a:ea typeface="Times New Roman"/>
                <a:cs typeface="Times New Roman"/>
              </a:rPr>
              <a:t>della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latin typeface="Times New Roman"/>
                <a:ea typeface="Times New Roman"/>
                <a:cs typeface="Times New Roman"/>
              </a:rPr>
              <a:t>perforazione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latin typeface="Times New Roman"/>
                <a:ea typeface="Times New Roman"/>
                <a:cs typeface="Times New Roman"/>
              </a:rPr>
              <a:t>esofagea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latin typeface="Times New Roman"/>
                <a:ea typeface="Times New Roman"/>
                <a:cs typeface="Times New Roman"/>
              </a:rPr>
              <a:t>varia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latin typeface="Times New Roman"/>
                <a:ea typeface="Times New Roman"/>
                <a:cs typeface="Times New Roman"/>
              </a:rPr>
              <a:t>secondo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4" dirty="0">
                <a:latin typeface="Times New Roman"/>
                <a:ea typeface="Times New Roman"/>
                <a:cs typeface="Times New Roman"/>
              </a:rPr>
              <a:t>la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 err="1">
                <a:latin typeface="Times New Roman"/>
                <a:ea typeface="Times New Roman"/>
                <a:cs typeface="Times New Roman"/>
              </a:rPr>
              <a:t>sede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4" dirty="0" err="1">
                <a:latin typeface="Times New Roman"/>
                <a:ea typeface="Times New Roman"/>
                <a:cs typeface="Times New Roman"/>
              </a:rPr>
              <a:t>della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latin typeface="Times New Roman"/>
                <a:ea typeface="Times New Roman"/>
                <a:cs typeface="Times New Roman"/>
              </a:rPr>
              <a:t>lesione</a:t>
            </a:r>
            <a:r>
              <a:rPr lang="en-US" altLang="zh-CN" sz="2000" spc="-3" dirty="0">
                <a:latin typeface="Times New Roman"/>
                <a:ea typeface="Times New Roman"/>
                <a:cs typeface="Times New Roman"/>
              </a:rPr>
              <a:t>:</a:t>
            </a:r>
            <a:endParaRPr lang="en-US" altLang="zh-CN" sz="2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Text Box41">
            <a:extLst>
              <a:ext uri="{FF2B5EF4-FFF2-40B4-BE49-F238E27FC236}">
                <a16:creationId xmlns:a16="http://schemas.microsoft.com/office/drawing/2014/main" id="{5CA18A90-378F-19A0-78F1-45C31281A530}"/>
              </a:ext>
            </a:extLst>
          </p:cNvPr>
          <p:cNvSpPr txBox="1"/>
          <p:nvPr/>
        </p:nvSpPr>
        <p:spPr>
          <a:xfrm>
            <a:off x="760348" y="3126353"/>
            <a:ext cx="2684981" cy="310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Sintomi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Cervicali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Text Box43">
            <a:extLst>
              <a:ext uri="{FF2B5EF4-FFF2-40B4-BE49-F238E27FC236}">
                <a16:creationId xmlns:a16="http://schemas.microsoft.com/office/drawing/2014/main" id="{4922D800-C4E2-A72F-673A-E51D365EB888}"/>
              </a:ext>
            </a:extLst>
          </p:cNvPr>
          <p:cNvSpPr txBox="1"/>
          <p:nvPr/>
        </p:nvSpPr>
        <p:spPr>
          <a:xfrm>
            <a:off x="6272877" y="3126353"/>
            <a:ext cx="4242723" cy="310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Sintomi</a:t>
            </a:r>
            <a:r>
              <a:rPr lang="en-US" altLang="zh-CN" sz="2400" b="1" spc="-2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1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Toracici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altLang="zh-CN" sz="2400" b="1" spc="-9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Addominali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Text Box42">
            <a:extLst>
              <a:ext uri="{FF2B5EF4-FFF2-40B4-BE49-F238E27FC236}">
                <a16:creationId xmlns:a16="http://schemas.microsoft.com/office/drawing/2014/main" id="{4F5967F4-B9C4-4CB7-BB49-CD4371C62D6F}"/>
              </a:ext>
            </a:extLst>
          </p:cNvPr>
          <p:cNvSpPr txBox="1"/>
          <p:nvPr/>
        </p:nvSpPr>
        <p:spPr>
          <a:xfrm>
            <a:off x="760348" y="3890272"/>
            <a:ext cx="5133375" cy="9141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Distress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respiratorio,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enfisema</a:t>
            </a:r>
            <a:r>
              <a:rPr lang="en-US" altLang="zh-CN" sz="20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sottocutaneo,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dolore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cervicale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disfonia.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Text Box44">
            <a:extLst>
              <a:ext uri="{FF2B5EF4-FFF2-40B4-BE49-F238E27FC236}">
                <a16:creationId xmlns:a16="http://schemas.microsoft.com/office/drawing/2014/main" id="{381209A3-9A80-F991-BD40-DF3A1830A366}"/>
              </a:ext>
            </a:extLst>
          </p:cNvPr>
          <p:cNvSpPr txBox="1"/>
          <p:nvPr/>
        </p:nvSpPr>
        <p:spPr>
          <a:xfrm>
            <a:off x="6272877" y="3890272"/>
            <a:ext cx="4083865" cy="9141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Febbre,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versamento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pleurico,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pneumotorace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idrotorace</a:t>
            </a:r>
            <a:r>
              <a:rPr lang="en-US" altLang="zh-CN" sz="1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altLang="zh-CN" sz="1400" b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59187C9-29B3-A602-8B18-BEECA5741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06" y="508741"/>
            <a:ext cx="10993280" cy="523522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DB1619-2839-E04B-767D-D430411D6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821" y="132941"/>
            <a:ext cx="7352915" cy="598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0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39">
            <a:extLst>
              <a:ext uri="{FF2B5EF4-FFF2-40B4-BE49-F238E27FC236}">
                <a16:creationId xmlns:a16="http://schemas.microsoft.com/office/drawing/2014/main" id="{7417D93F-A024-D3CF-DE46-9E56D626820A}"/>
              </a:ext>
            </a:extLst>
          </p:cNvPr>
          <p:cNvSpPr txBox="1"/>
          <p:nvPr/>
        </p:nvSpPr>
        <p:spPr>
          <a:xfrm>
            <a:off x="760349" y="1476519"/>
            <a:ext cx="3052731" cy="50506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77"/>
              </a:lnSpc>
            </a:pPr>
            <a:r>
              <a:rPr lang="en-US" altLang="zh-CN" sz="3600" b="1" spc="-4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Segni</a:t>
            </a:r>
            <a:r>
              <a:rPr lang="en-US" altLang="zh-CN" sz="3600" b="1" spc="-7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0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en-US" altLang="zh-CN" sz="3600" b="1" spc="-9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4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Sintomi</a:t>
            </a:r>
            <a:endParaRPr lang="en-US" altLang="zh-CN"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ext Box40">
            <a:extLst>
              <a:ext uri="{FF2B5EF4-FFF2-40B4-BE49-F238E27FC236}">
                <a16:creationId xmlns:a16="http://schemas.microsoft.com/office/drawing/2014/main" id="{CC663E73-ACCF-D014-46D4-0B87AE2046E1}"/>
              </a:ext>
            </a:extLst>
          </p:cNvPr>
          <p:cNvSpPr txBox="1"/>
          <p:nvPr/>
        </p:nvSpPr>
        <p:spPr>
          <a:xfrm>
            <a:off x="760349" y="2971919"/>
            <a:ext cx="10795559" cy="9141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zh-CN" sz="2000" b="1" spc="-3" dirty="0">
                <a:latin typeface="Times New Roman"/>
                <a:ea typeface="Times New Roman"/>
                <a:cs typeface="Times New Roman"/>
              </a:rPr>
              <a:t>L</a:t>
            </a:r>
            <a:r>
              <a:rPr lang="it-IT" altLang="zh-CN" sz="2000" b="1" dirty="0">
                <a:latin typeface="Times New Roman"/>
                <a:ea typeface="Times New Roman"/>
                <a:cs typeface="Times New Roman"/>
              </a:rPr>
              <a:t>’esofago cervicale grazie alle capacità di contenimento delle strutture e delle fasce del collo determina un risentimento sistemico minore, rispetto a una perforazione toracica e addominale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31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46">
            <a:extLst>
              <a:ext uri="{FF2B5EF4-FFF2-40B4-BE49-F238E27FC236}">
                <a16:creationId xmlns:a16="http://schemas.microsoft.com/office/drawing/2014/main" id="{20C3C181-6922-80B9-56F9-CDAB72B086A3}"/>
              </a:ext>
            </a:extLst>
          </p:cNvPr>
          <p:cNvSpPr txBox="1"/>
          <p:nvPr/>
        </p:nvSpPr>
        <p:spPr>
          <a:xfrm>
            <a:off x="874649" y="1225988"/>
            <a:ext cx="3360565" cy="50506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77"/>
              </a:lnSpc>
            </a:pPr>
            <a:r>
              <a:rPr lang="en-US" altLang="zh-CN" sz="3600" b="1" spc="-4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Diagnosi</a:t>
            </a:r>
            <a:r>
              <a:rPr lang="en-US" altLang="zh-CN" sz="3600" b="1" spc="-6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14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Precoce</a:t>
            </a:r>
            <a:endParaRPr lang="en-US" altLang="zh-CN"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ext Box47">
            <a:extLst>
              <a:ext uri="{FF2B5EF4-FFF2-40B4-BE49-F238E27FC236}">
                <a16:creationId xmlns:a16="http://schemas.microsoft.com/office/drawing/2014/main" id="{EA4C5359-8833-13FE-BF53-5E65EC2AF5D7}"/>
              </a:ext>
            </a:extLst>
          </p:cNvPr>
          <p:cNvSpPr txBox="1"/>
          <p:nvPr/>
        </p:nvSpPr>
        <p:spPr>
          <a:xfrm>
            <a:off x="874649" y="2628108"/>
            <a:ext cx="3583051" cy="310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Radiografia</a:t>
            </a:r>
            <a:r>
              <a:rPr lang="en-US" altLang="zh-CN" sz="2400" b="1" spc="-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3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Contrasto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Text Box48">
            <a:extLst>
              <a:ext uri="{FF2B5EF4-FFF2-40B4-BE49-F238E27FC236}">
                <a16:creationId xmlns:a16="http://schemas.microsoft.com/office/drawing/2014/main" id="{3E13C6BD-8981-5FEF-E687-0D311B260E46}"/>
              </a:ext>
            </a:extLst>
          </p:cNvPr>
          <p:cNvSpPr txBox="1"/>
          <p:nvPr/>
        </p:nvSpPr>
        <p:spPr>
          <a:xfrm>
            <a:off x="891968" y="3835824"/>
            <a:ext cx="4413678" cy="9141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</a:t>
            </a:r>
            <a:r>
              <a:rPr lang="en-US" altLang="zh-CN" sz="2000" b="1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radiografia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</a:t>
            </a:r>
            <a:r>
              <a:rPr lang="en-US" altLang="zh-CN" sz="20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contrasto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presenta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una</a:t>
            </a:r>
            <a:r>
              <a:rPr lang="en-US" altLang="zh-CN" sz="20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sensibilità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del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50%.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Text Box49">
            <a:extLst>
              <a:ext uri="{FF2B5EF4-FFF2-40B4-BE49-F238E27FC236}">
                <a16:creationId xmlns:a16="http://schemas.microsoft.com/office/drawing/2014/main" id="{D9DE6A12-51C3-A0B1-86EF-849F1F13E43D}"/>
              </a:ext>
            </a:extLst>
          </p:cNvPr>
          <p:cNvSpPr txBox="1"/>
          <p:nvPr/>
        </p:nvSpPr>
        <p:spPr>
          <a:xfrm>
            <a:off x="6599448" y="2628108"/>
            <a:ext cx="3997795" cy="310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Tomografia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Computerizzata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Text Box50">
            <a:extLst>
              <a:ext uri="{FF2B5EF4-FFF2-40B4-BE49-F238E27FC236}">
                <a16:creationId xmlns:a16="http://schemas.microsoft.com/office/drawing/2014/main" id="{52077C13-2CD1-BE58-B884-B4CC09EDC511}"/>
              </a:ext>
            </a:extLst>
          </p:cNvPr>
          <p:cNvSpPr txBox="1"/>
          <p:nvPr/>
        </p:nvSpPr>
        <p:spPr>
          <a:xfrm>
            <a:off x="6599448" y="3835824"/>
            <a:ext cx="5051419" cy="13758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</a:t>
            </a:r>
            <a:r>
              <a:rPr lang="en-US" altLang="zh-CN" sz="2000" b="1" spc="-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TC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contrasto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anche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per OS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è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il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Gold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Standard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diagnostico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una</a:t>
            </a:r>
            <a:r>
              <a:rPr lang="en-US" altLang="zh-CN" sz="20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sensibilità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</a:t>
            </a:r>
            <a:r>
              <a:rPr lang="en-US" altLang="zh-CN" sz="2000" b="1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il</a:t>
            </a: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92-100%.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02F5425-18F4-79D7-E8C8-4BE4BB9E0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409" y="375961"/>
            <a:ext cx="8740037" cy="561662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DBE47A5-1374-9CD5-544C-6A2D72EED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307" y="303953"/>
            <a:ext cx="874003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70">
            <a:extLst>
              <a:ext uri="{FF2B5EF4-FFF2-40B4-BE49-F238E27FC236}">
                <a16:creationId xmlns:a16="http://schemas.microsoft.com/office/drawing/2014/main" id="{D3CD046A-8810-7ED5-9686-CCFB95D91EB7}"/>
              </a:ext>
            </a:extLst>
          </p:cNvPr>
          <p:cNvSpPr txBox="1"/>
          <p:nvPr/>
        </p:nvSpPr>
        <p:spPr>
          <a:xfrm>
            <a:off x="793005" y="1111688"/>
            <a:ext cx="8203271" cy="5591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77"/>
              </a:lnSpc>
            </a:pPr>
            <a:r>
              <a:rPr lang="en-US" altLang="zh-CN" sz="3600" b="1" spc="-5" dirty="0" err="1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Perforazioni</a:t>
            </a:r>
            <a:r>
              <a:rPr lang="en-US" altLang="zh-CN" sz="3600" b="1" spc="-9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5" dirty="0" err="1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negli</a:t>
            </a:r>
            <a:r>
              <a:rPr lang="en-US" altLang="zh-CN" sz="3600" b="1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5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Interventi</a:t>
            </a:r>
            <a:r>
              <a:rPr lang="en-US" altLang="zh-CN" sz="3600" b="1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spc="-6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Bariatrici</a:t>
            </a:r>
            <a:endParaRPr lang="en-US" altLang="zh-CN"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Text Box71">
            <a:extLst>
              <a:ext uri="{FF2B5EF4-FFF2-40B4-BE49-F238E27FC236}">
                <a16:creationId xmlns:a16="http://schemas.microsoft.com/office/drawing/2014/main" id="{6E014EB4-2940-BCBE-AA4B-0E5387C3C697}"/>
              </a:ext>
            </a:extLst>
          </p:cNvPr>
          <p:cNvSpPr txBox="1"/>
          <p:nvPr/>
        </p:nvSpPr>
        <p:spPr>
          <a:xfrm>
            <a:off x="793005" y="2644435"/>
            <a:ext cx="4007595" cy="3226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Palloncino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Intragastrico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Text Box72">
            <a:extLst>
              <a:ext uri="{FF2B5EF4-FFF2-40B4-BE49-F238E27FC236}">
                <a16:creationId xmlns:a16="http://schemas.microsoft.com/office/drawing/2014/main" id="{1774AE0E-4C1B-F4EA-FDEC-DA60D0F929DB}"/>
              </a:ext>
            </a:extLst>
          </p:cNvPr>
          <p:cNvSpPr txBox="1"/>
          <p:nvPr/>
        </p:nvSpPr>
        <p:spPr>
          <a:xfrm>
            <a:off x="793005" y="3683959"/>
            <a:ext cx="5039065" cy="13758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Il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posizionamento</a:t>
            </a:r>
            <a:r>
              <a:rPr lang="en-US" altLang="zh-CN" sz="20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del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palloncino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intragastrico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può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causare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perforazioni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gonfiato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prematuramente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in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esofago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Text Box73">
            <a:extLst>
              <a:ext uri="{FF2B5EF4-FFF2-40B4-BE49-F238E27FC236}">
                <a16:creationId xmlns:a16="http://schemas.microsoft.com/office/drawing/2014/main" id="{DEBC57BC-B92B-CCF5-E2DC-7949BD1B6B2B}"/>
              </a:ext>
            </a:extLst>
          </p:cNvPr>
          <p:cNvSpPr txBox="1"/>
          <p:nvPr/>
        </p:nvSpPr>
        <p:spPr>
          <a:xfrm>
            <a:off x="6713747" y="2644435"/>
            <a:ext cx="2946687" cy="310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88"/>
              </a:lnSpc>
            </a:pPr>
            <a:r>
              <a:rPr lang="en-US" altLang="zh-CN" sz="24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Sleeve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Gastrectomy</a:t>
            </a:r>
            <a:endParaRPr lang="en-US" altLang="zh-CN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Text Box74">
            <a:extLst>
              <a:ext uri="{FF2B5EF4-FFF2-40B4-BE49-F238E27FC236}">
                <a16:creationId xmlns:a16="http://schemas.microsoft.com/office/drawing/2014/main" id="{1D49419E-3C8C-4CD3-3EF7-87A6DE53EFEB}"/>
              </a:ext>
            </a:extLst>
          </p:cNvPr>
          <p:cNvSpPr txBox="1"/>
          <p:nvPr/>
        </p:nvSpPr>
        <p:spPr>
          <a:xfrm>
            <a:off x="6713747" y="3683959"/>
            <a:ext cx="4919167" cy="9141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Perforazioni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esofagee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possono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essere</a:t>
            </a:r>
            <a:r>
              <a:rPr lang="en-US" altLang="zh-CN" sz="2000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causate</a:t>
            </a:r>
            <a:r>
              <a:rPr lang="en-US" altLang="zh-CN" sz="2000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da </a:t>
            </a:r>
            <a:r>
              <a:rPr lang="en-US" altLang="zh-CN" sz="2000" b="1" spc="-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sondino</a:t>
            </a:r>
            <a:r>
              <a:rPr lang="en-US" altLang="zh-CN" sz="2000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e bougie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7439515-6149-4374-2FFB-F8ACD156C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49" y="667568"/>
            <a:ext cx="11316102" cy="507874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29E90CB-CF79-84F6-9D56-218635CEA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900" y="75106"/>
            <a:ext cx="7696451" cy="602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76">
            <a:extLst>
              <a:ext uri="{FF2B5EF4-FFF2-40B4-BE49-F238E27FC236}">
                <a16:creationId xmlns:a16="http://schemas.microsoft.com/office/drawing/2014/main" id="{C959F3B5-D542-41ED-9C8B-8C06B840B5FC}"/>
              </a:ext>
            </a:extLst>
          </p:cNvPr>
          <p:cNvSpPr txBox="1"/>
          <p:nvPr/>
        </p:nvSpPr>
        <p:spPr>
          <a:xfrm>
            <a:off x="744021" y="1198456"/>
            <a:ext cx="4838334" cy="50506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77"/>
              </a:lnSpc>
            </a:pPr>
            <a:r>
              <a:rPr lang="en-US" altLang="zh-CN" sz="3600" b="1" spc="-4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Consenso</a:t>
            </a:r>
            <a:r>
              <a:rPr lang="en-US" altLang="zh-CN" sz="3600" b="1" spc="-5" dirty="0">
                <a:solidFill>
                  <a:srgbClr val="2977FF"/>
                </a:solidFill>
                <a:latin typeface="Times New Roman"/>
                <a:ea typeface="Times New Roman"/>
                <a:cs typeface="Times New Roman"/>
              </a:rPr>
              <a:t> Internazionale</a:t>
            </a:r>
            <a:endParaRPr lang="en-US" altLang="zh-CN"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ext Box77">
            <a:extLst>
              <a:ext uri="{FF2B5EF4-FFF2-40B4-BE49-F238E27FC236}">
                <a16:creationId xmlns:a16="http://schemas.microsoft.com/office/drawing/2014/main" id="{83B83B60-BE9C-2E0D-C81F-BE02D1A28306}"/>
              </a:ext>
            </a:extLst>
          </p:cNvPr>
          <p:cNvSpPr txBox="1"/>
          <p:nvPr/>
        </p:nvSpPr>
        <p:spPr>
          <a:xfrm>
            <a:off x="744021" y="2976504"/>
            <a:ext cx="10849265" cy="4524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L'uso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bougie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calibrazione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per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</a:t>
            </a:r>
            <a:r>
              <a:rPr lang="en-US" altLang="zh-CN" sz="2000" b="1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sleeve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gastrectomy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un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diametro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32 e 50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fr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è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standard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92E897-8611-8706-E33B-A93CC9E1A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21" y="0"/>
            <a:ext cx="10849265" cy="60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0</TotalTime>
  <Words>568</Words>
  <Application>Microsoft Office PowerPoint</Application>
  <PresentationFormat>Widescreen</PresentationFormat>
  <Paragraphs>107</Paragraphs>
  <Slides>18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RetrospectVTI</vt:lpstr>
      <vt:lpstr>Perforazione Esofagea in Chirurgia Bariatrica e Metabolica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Rizzi Letizia</cp:lastModifiedBy>
  <cp:revision>64</cp:revision>
  <dcterms:created xsi:type="dcterms:W3CDTF">2022-02-27T17:36:31Z</dcterms:created>
  <dcterms:modified xsi:type="dcterms:W3CDTF">2025-05-08T06:13:49Z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